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78" r:id="rId3"/>
    <p:sldId id="279" r:id="rId4"/>
    <p:sldId id="280" r:id="rId5"/>
    <p:sldId id="261" r:id="rId6"/>
    <p:sldId id="262" r:id="rId7"/>
    <p:sldId id="296" r:id="rId8"/>
    <p:sldId id="281" r:id="rId9"/>
    <p:sldId id="284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0" r:id="rId21"/>
    <p:sldId id="267" r:id="rId22"/>
    <p:sldId id="295" r:id="rId23"/>
    <p:sldId id="293" r:id="rId24"/>
    <p:sldId id="294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B824A-D3C7-4148-B362-8683FAFA9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868" y="1122363"/>
            <a:ext cx="6851179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5856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8D61F-95AC-4B64-81B6-C5EF74B37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868" y="3602038"/>
            <a:ext cx="6851179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F30A-C2EA-4FF3-9F95-18066FBD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B18B5-E5CA-4B2A-A011-C76A95E1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8259C-FC49-4316-B848-856A803E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2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0C427-0B27-40ED-97C3-74BAE6EA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D91C4-5855-468D-90CE-457C1E97C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D0628-B1F7-47BB-A9EE-B524C443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6C080-135E-4D09-811B-DE534694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F6706-33FD-4354-ABAD-B16EBB15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0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CD4F46-F2D1-47EC-8C16-6FB9BB9F7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0162D8-D416-4EA8-84BD-7ED092577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5087B-358A-49D0-A51A-490214881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2E805-AC76-4D70-BB3D-8ACBCD30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5951A-1168-4FCB-8C33-3A8CB686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2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4300D-EFB6-4F75-BB01-0875456C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BE03C-739B-4977-A67C-CBF79301B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F27520-E6E1-45E8-84BD-F3B4C60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A18DBD-5FFF-4B2D-AE8A-6FEABE5F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92E325-2240-4B30-AFB8-5A88F4DA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0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CB708-B351-40E2-8685-84FA5B8D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19" y="795339"/>
            <a:ext cx="6946712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5856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4D00C-8051-45D1-919B-62AD63731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19" y="3675064"/>
            <a:ext cx="6946712" cy="150018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4A48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30748-5E25-4853-87B2-E05914A85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18B33-220E-4466-BC8D-9A3A01BB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C5E54-D071-4E3A-94AF-0C163C21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4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A189A-EC65-485B-B173-01AE73F2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D59AE-7E05-4254-87D8-D097B7B71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554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307655-658C-4E0C-8817-381230A9C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054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5358-48E7-41B0-B0FD-69D6FC2F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E4657E-D60D-4E71-BAFA-915B8A67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A48F3C-5627-41B3-ABED-DBEFB884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1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BF529-81C8-4E48-A8E7-0B1214A7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864D55-DD3A-4A6A-85B9-DAF2DFFE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0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0EC9CB-04AF-49A6-B9F4-65B32CFA4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10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09E5D9-4F2F-4052-A69C-F50B5467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703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F8058B-1DA0-4903-8527-1CB8255C4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703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73AA87-E34E-4D08-B95E-62385FE8E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D5B212-8C1B-4F80-99D0-B33102F5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E1D8C5-EEB7-4C34-92C5-1FEAFC970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8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752E5-C5E8-4106-B648-108CAA7F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6FBCAE-6A13-46B2-8077-EBA8BB0A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410E47-9CD8-4784-A1B6-9AAAD3CE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BC3D9-6042-4688-A386-28413ABE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56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DB8D30-FAAD-4198-B058-548EEAF5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548215-2300-4F8A-81E6-E82031CAB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9BE8EC-2F34-443D-81F3-5261F64F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3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30591-85A9-4A34-B69F-9774BDE8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037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8F38E-211A-4D86-B5EB-D8AF6001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587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9BB0D-AE6C-4C6B-AC41-701EB8078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1037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5DE1DD-C010-4843-B37C-50A902BC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823C72-BE93-4386-AC8A-E5304A65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18BF4-878F-4BD6-862C-2F9EEF07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8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EDAAB-A9C4-49F2-A812-80454EC4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88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089704-6DDB-4E8E-ACC3-413C63528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38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9EB92A-F87E-4BEC-A411-F4B8AFA96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4688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7762DF-FF86-4760-AA6E-5D680EBA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A5DCE-E9DF-4134-9986-A8D5110E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91650D-B556-493A-9A21-5D88B41E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7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B876C-FD61-44FE-9AD0-0EF1467C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02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matte">
              <a:bevelT w="38100" h="38100"/>
              <a:contourClr>
                <a:srgbClr val="4A48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0D446B-C674-4290-9F16-FA408C319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20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241A7-D378-40F3-A389-4CBEC09C4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620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CE10E-D684-4472-A78C-FD8DDA0AA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6502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0F6C8-0036-47FB-9916-9B78F9DE8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550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6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8E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110" y="1083076"/>
            <a:ext cx="6846938" cy="371974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Мастер – класс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>«Развитие </a:t>
            </a:r>
            <a:r>
              <a:rPr lang="ru-RU" dirty="0"/>
              <a:t>математической грамотности при подготовке к </a:t>
            </a:r>
            <a:r>
              <a:rPr lang="ru-RU" dirty="0" smtClean="0"/>
              <a:t>ВПР»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8194" y="5122416"/>
            <a:ext cx="6562853" cy="140267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Подготовила: Чернопятова Н.Н., учитель математики филиала МБОУ «</a:t>
            </a:r>
            <a:r>
              <a:rPr lang="ru-RU" dirty="0" err="1" smtClean="0"/>
              <a:t>Ржаксинская</a:t>
            </a:r>
            <a:r>
              <a:rPr lang="ru-RU" dirty="0" smtClean="0"/>
              <a:t> СОШ № 1 им. </a:t>
            </a:r>
            <a:r>
              <a:rPr lang="ru-RU" dirty="0" err="1" smtClean="0"/>
              <a:t>Н.М.Фролова</a:t>
            </a:r>
            <a:r>
              <a:rPr lang="ru-RU" dirty="0" smtClean="0"/>
              <a:t>» в с. Большая Ржакса </a:t>
            </a:r>
            <a:r>
              <a:rPr lang="ru-RU" dirty="0" err="1" smtClean="0"/>
              <a:t>Ржаксинского</a:t>
            </a:r>
            <a:r>
              <a:rPr lang="ru-RU" dirty="0" smtClean="0"/>
              <a:t> района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202" y="365127"/>
            <a:ext cx="7886700" cy="6646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Читательская грамотность 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623" y="941033"/>
            <a:ext cx="8017279" cy="523593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Задача «ПОКУПКА» (для 5-6 класса)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437" y="1605717"/>
            <a:ext cx="63436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7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202" y="365127"/>
            <a:ext cx="7886700" cy="6646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Читательская грамотность 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623" y="941033"/>
            <a:ext cx="8017279" cy="5235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Задача «Сколько стоит собрать  ребёнка в школу» (Задание для 7-8 класса)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33" y="1395041"/>
            <a:ext cx="3821731" cy="3869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586" y="4880649"/>
            <a:ext cx="4386154" cy="187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8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98" y="365127"/>
            <a:ext cx="7768704" cy="8067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Финансовая грамотность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054" y="1038687"/>
            <a:ext cx="7830848" cy="55485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Задания по теме «Проценты»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05" y="1572060"/>
            <a:ext cx="7039084" cy="48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8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218" y="365126"/>
            <a:ext cx="7697683" cy="57590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Логическая грамотность: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278" y="941032"/>
            <a:ext cx="7919624" cy="566395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300" b="1" dirty="0" smtClean="0"/>
              <a:t>№1</a:t>
            </a:r>
            <a:r>
              <a:rPr lang="ru-RU" sz="2300" dirty="0" smtClean="0"/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 испёк 40 печений, из них 10 штук он посыпал корицей, а 20 штук он собирается посыпать сахаром (кондитер может посыпать одно печенье и корицей, и сахаром, а может вообще ничем не посыпать). Выберите утверждения, которые будут верны при указанных условиях независимо от того, какие печенья кондитер посыплет сахаром.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Найдётся печений, которые ничем не посыпаны.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Найдётся печений, посыпанных и сахаром, и корицей.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Если печенье посыпано корицей, то оно посыпано и сахаром.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Не может оказаться печений, посыпанных и сахаром, и корицей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Петя меняет маленькие фишки на большие. За один обмен он получает 3 большие фишки, отдав 10 маленьких. До обменов у Пети было 100 фишек (среди них были и большие, и маленькие), а после стало 65. Сколько обменов он совершил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 на день рождения подарили 15 шариков, 8 из которых жёлтые, а остальные зелёные. Таня на трёх шариках нарисовала рисунки маркером, чтобы подарить маме, папе и брату. Выберите все утверждения, которые будут верны при указанных условиях независимо от того, на каких шариках Таня нарисовала рисунки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Найдётся 2 зелёных шарика без рисунков.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Не найдётся 5 жёлтых шариков с рисунками.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Если шарик жёлтый, то на нём Таня нарисует рисунок.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 Найдётся 3 жёлтых шарика с рисунками.</a:t>
            </a:r>
          </a:p>
          <a:p>
            <a:pPr marL="0" indent="0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баскетбольным турниром измерили рост игроков баскетбольной команды города N. Оказалось, что рост каждого из баскетболистов этой команды больше 180 см и меньше 195 см. Выберите утверждения, которые верны при указанных условиях. В ответе запишите номера выбранных утверждений без пробелов, запятых и других дополнительных символов.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В баскетбольной команде города N обязательно есть игрок, рост которого равен 200 см.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В баскетбольной команде города N нет игроков с ростом 179 см.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Рост любого баскетболиста этой команды меньше 195 см.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 Разница в росте любых двух игроков баскетбольной команды города N составляет более 15 см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фирмы летом 2014 года отдыхали в Крыму, а некоторые ― в Сочи. Все сотрудники, которые отдыхали в Сочи, не отдыхали в Крыму. Выберите утверждения, которые верны при указанных условиях.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Если сотрудник этой фирмы летом 2014 года отдыхал в Крыму, то он отдыхал и в Сочи.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Каждый сотрудник этой фирмы отдыхал летом 2014 года в Крыму.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Среди сотрудников этой фирмы, которые не отдыхали в Сочи летом 2014 года, есть хотя бы один, который отдыхал в Крыму.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 Нет ни одного сотрудника этой фирмы, который летом 2014 года отдыхал и в Крыму, и в Сочи.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42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076" y="365127"/>
            <a:ext cx="7759826" cy="6114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Геометрия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012" y="965962"/>
            <a:ext cx="8074983" cy="5541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/>
              <a:t>№ 1 </a:t>
            </a:r>
            <a:r>
              <a:rPr lang="ru-RU" sz="1400" dirty="0"/>
              <a:t>Квартира состоит из комнаты, кухни, коридора и санузла (см. чертёж). Комната имеет размеры 5 м × 3,5 м, коридор — 1,5 м × 6,5 м , длина кухни — 3,5 м. Найдите площадь санузла (в квадратных метрах</a:t>
            </a:r>
            <a:r>
              <a:rPr lang="ru-RU" sz="1400" dirty="0" smtClean="0"/>
              <a:t>).</a:t>
            </a: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b="1" dirty="0" smtClean="0"/>
              <a:t>№2</a:t>
            </a:r>
            <a:r>
              <a:rPr lang="ru-RU" sz="1400" dirty="0" smtClean="0"/>
              <a:t> </a:t>
            </a:r>
            <a:r>
              <a:rPr lang="ru-RU" sz="1400" dirty="0"/>
              <a:t>На рисунке показано, как выглядит колесо с 7 спицами. Сколько будет спиц в колесе, если угол между соседними спицами в нём будет равен 12</a:t>
            </a:r>
            <a:r>
              <a:rPr lang="ru-RU" sz="1400" dirty="0" smtClean="0"/>
              <a:t>°?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b="1" dirty="0" smtClean="0"/>
              <a:t>№ 3 </a:t>
            </a:r>
            <a:r>
              <a:rPr lang="ru-RU" sz="1400" dirty="0"/>
              <a:t>Какой наименьший угол (в градусах) образуют минутная и часовая стрелки часов в 7:00?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41" y="1533513"/>
            <a:ext cx="2327012" cy="18555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122" y="3987711"/>
            <a:ext cx="695325" cy="6953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684" y="5463643"/>
            <a:ext cx="8382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5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202" y="365126"/>
            <a:ext cx="7886700" cy="58478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Прикидки и оценки: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320" y="1278383"/>
            <a:ext cx="7777582" cy="51668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 smtClean="0"/>
              <a:t>№1</a:t>
            </a:r>
            <a:r>
              <a:rPr lang="ru-RU" sz="1600" b="1" dirty="0" smtClean="0"/>
              <a:t>. </a:t>
            </a:r>
            <a:r>
              <a:rPr lang="ru-RU" sz="1600" dirty="0"/>
              <a:t>На рисунке изображены автобус и автомобиль. Длина автомобиля равна 4,2 м. Какова примерная длина автобуса? Ответ дайте в сантиметрах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smtClean="0"/>
              <a:t>№2 </a:t>
            </a:r>
            <a:r>
              <a:rPr lang="ru-RU" sz="1600" dirty="0"/>
              <a:t>Сырок стоит 18 рублей. Какое наибольшее число сырков можно купить на 190 рублей?</a:t>
            </a:r>
          </a:p>
          <a:p>
            <a:pPr marL="0" indent="0">
              <a:buNone/>
            </a:pPr>
            <a:r>
              <a:rPr lang="ru-RU" sz="1600" b="1" dirty="0" smtClean="0"/>
              <a:t>№ 3</a:t>
            </a:r>
            <a:r>
              <a:rPr lang="ru-RU" sz="1600" dirty="0" smtClean="0"/>
              <a:t> </a:t>
            </a:r>
            <a:r>
              <a:rPr lang="ru-RU" sz="1600" dirty="0"/>
              <a:t>Больному прописано лекарство, которое нужно принимать по 0,5 г 4 раза в день в течение 16 дней. В одной упаковке 10 таблеток лекарства по 0,5 г. Какого наименьшего количества упаковок хватит на весь курс лечения?</a:t>
            </a:r>
          </a:p>
          <a:p>
            <a:pPr marL="0" indent="0">
              <a:buNone/>
            </a:pPr>
            <a:r>
              <a:rPr lang="ru-RU" sz="1600" b="1" dirty="0" smtClean="0"/>
              <a:t>№ 4 </a:t>
            </a:r>
            <a:r>
              <a:rPr lang="ru-RU" sz="1600" dirty="0" smtClean="0"/>
              <a:t>Для </a:t>
            </a:r>
            <a:r>
              <a:rPr lang="ru-RU" sz="1600" dirty="0"/>
              <a:t>приготовления маринада для огурцов на 1 литр воды требуется 8 г лимонной кислоты. Лимонная кислота продается в пакетиках по 10 г. Какое наименьшее число пакетиков нужно купить хозяйке для приготовления 11 литров маринада</a:t>
            </a:r>
            <a:r>
              <a:rPr lang="ru-RU" sz="1600" dirty="0" smtClean="0"/>
              <a:t>?</a:t>
            </a:r>
          </a:p>
          <a:p>
            <a:pPr marL="0" indent="0">
              <a:buNone/>
            </a:pPr>
            <a:r>
              <a:rPr lang="ru-RU" sz="1600" b="1" dirty="0" smtClean="0"/>
              <a:t>№ 5 </a:t>
            </a:r>
            <a:r>
              <a:rPr lang="ru-RU" sz="1600" dirty="0" smtClean="0"/>
              <a:t> </a:t>
            </a:r>
            <a:r>
              <a:rPr lang="ru-RU" sz="1600" dirty="0"/>
              <a:t>На день рождения полагается дарить букет из нечётного числа цветов. Розы стоят 100 рублей за штуку. У Вани есть 780 рублей. Из какого наибольшего числа роз он может купить букет Маше на день рождения?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4" name="Рисунок 3" descr="впр 6 класс математика 5 зада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667" y="1978579"/>
            <a:ext cx="2000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202" y="443883"/>
            <a:ext cx="7886700" cy="87889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Работа </a:t>
            </a:r>
            <a:r>
              <a:rPr lang="ru-RU" sz="3200" dirty="0"/>
              <a:t>с графическими представлениями </a:t>
            </a:r>
            <a:r>
              <a:rPr lang="ru-RU" sz="3200" dirty="0" smtClean="0"/>
              <a:t>информации: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202" y="1260629"/>
            <a:ext cx="8002109" cy="490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№</a:t>
            </a:r>
            <a:r>
              <a:rPr lang="ru-RU" sz="1400" b="1" dirty="0" smtClean="0"/>
              <a:t>1</a:t>
            </a:r>
            <a:r>
              <a:rPr lang="ru-RU" sz="1400" dirty="0" smtClean="0"/>
              <a:t> </a:t>
            </a:r>
            <a:r>
              <a:rPr lang="ru-RU" sz="1400" dirty="0"/>
              <a:t>На рисунке изображен график линейной функции. Напишите формулу, которая задает эту линейную </a:t>
            </a:r>
            <a:r>
              <a:rPr lang="ru-RU" sz="1600" dirty="0"/>
              <a:t>функции.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500" b="1" dirty="0" smtClean="0"/>
              <a:t>№ 2 </a:t>
            </a:r>
            <a:r>
              <a:rPr lang="ru-RU" sz="1400" b="1" i="1" dirty="0" smtClean="0"/>
              <a:t>Прочитайте </a:t>
            </a:r>
            <a:r>
              <a:rPr lang="ru-RU" sz="1400" b="1" i="1" dirty="0"/>
              <a:t>текст</a:t>
            </a:r>
            <a:r>
              <a:rPr lang="ru-RU" sz="1400" dirty="0"/>
              <a:t>. К трем часам 25 августа прогрелся +27°С, а затем температура начала быстро снижаться и за три часа спустилась на 9 часов. Повеяло вечерней прохладой. Температура опускалась все медленнее, и к девяти часам вечера воздух остыл до 15°. К полуночи неожиданно потеплело на 3 градуса, но ветер снова сменил курс, и к 3 часам ночи температура  воздуха опустилась до 12°, а к восходу (в 6 часов утра) похолодало еще на 3°С. Когда рассвело, воздух снова начал прогреваться, но такой жары, как накануне, 26 августа уже не случилось: в полдень было пасмурно, и термометры показывали всего 15°С, а в 15:00 температура оказалась на 6° ниже, чем в это же время накануне. По описанию постройте схематично график температуры в течение суток с 15:00 25 августа до 15:00 26 августа. Ответ дайте в градусах.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7 класс. Демоверсия ВПР 2020 по математик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9631" y="1580224"/>
            <a:ext cx="1619168" cy="15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7 класс. Демоверсия ВПР 2020 по математик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013" y="5175681"/>
            <a:ext cx="3284714" cy="151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18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Работа с графическими представлениями информации: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dirty="0" smtClean="0"/>
              <a:t>№ 3 </a:t>
            </a:r>
            <a:r>
              <a:rPr lang="ru-RU" sz="1600" dirty="0"/>
              <a:t>На рисунке изображены окружности с центрами в точках А и В. Радиус самой маленькой окружности 1 см, следующей- 2 см, затем- 3 см и т.д. Муха ползает из точки А и должна побывать в точке В и в точке С. </a:t>
            </a:r>
          </a:p>
          <a:p>
            <a:pPr lvl="0"/>
            <a:r>
              <a:rPr lang="ru-RU" sz="1600" dirty="0"/>
              <a:t>Нарисуйте самый короткий путь мухи. </a:t>
            </a:r>
          </a:p>
          <a:p>
            <a:pPr lvl="0"/>
            <a:r>
              <a:rPr lang="ru-RU" sz="1600" dirty="0"/>
              <a:t>Найдите его длину.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mega-talant.com/uploads/files/19770/99166/104370_html/images/99166.02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037" y="3346881"/>
            <a:ext cx="5007007" cy="25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072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564" y="365127"/>
            <a:ext cx="7795337" cy="12417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Используемые ресурсы: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260" y="1606859"/>
            <a:ext cx="2196718" cy="29987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673" y="2112727"/>
            <a:ext cx="2272509" cy="2903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877" y="3030072"/>
            <a:ext cx="2266397" cy="31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564" y="365127"/>
            <a:ext cx="7795337" cy="12417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Используемые ресурсы: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76" y="1249291"/>
            <a:ext cx="3852910" cy="28298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025" y="3195874"/>
            <a:ext cx="4613702" cy="31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Цель </a:t>
            </a:r>
            <a:r>
              <a:rPr lang="ru-RU" sz="3600" dirty="0" smtClean="0"/>
              <a:t>мастер-класса: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559" y="1988599"/>
            <a:ext cx="7457985" cy="439255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ознакомление </a:t>
            </a:r>
            <a:r>
              <a:rPr lang="ru-RU" sz="2800" dirty="0"/>
              <a:t>педагогов  с опытом работы по формированию математической </a:t>
            </a:r>
            <a:r>
              <a:rPr lang="ru-RU" sz="2800" dirty="0" smtClean="0"/>
              <a:t>грамотности обучающихся 5-8 классов.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8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218" y="365127"/>
            <a:ext cx="7697683" cy="1152956"/>
          </a:xfrm>
        </p:spPr>
        <p:txBody>
          <a:bodyPr>
            <a:noAutofit/>
          </a:bodyPr>
          <a:lstStyle/>
          <a:p>
            <a:r>
              <a:rPr lang="ru-RU" sz="2400" dirty="0"/>
              <a:t>Направления работы учителя на уроках математики, способствующих формированию функциональной грамотности обучающихся: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201" y="1870013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формирование читательской грамотности;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создание </a:t>
            </a:r>
            <a:r>
              <a:rPr lang="ru-RU" sz="2800" dirty="0"/>
              <a:t>учебных ситуаций;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dirty="0"/>
              <a:t>переводить знания учащихся из пассивных в активные;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dirty="0"/>
              <a:t>способствовать интеграции и переносу знаний, алгоритмов и способов действий, способов рассуждений, используя задания </a:t>
            </a:r>
            <a:r>
              <a:rPr lang="ru-RU" sz="2800" dirty="0" err="1"/>
              <a:t>внутрипредметного</a:t>
            </a:r>
            <a:r>
              <a:rPr lang="ru-RU" sz="2800" dirty="0"/>
              <a:t>, </a:t>
            </a:r>
            <a:r>
              <a:rPr lang="ru-RU" sz="2800" dirty="0" err="1"/>
              <a:t>межпредметного</a:t>
            </a:r>
            <a:r>
              <a:rPr lang="ru-RU" sz="2800" dirty="0"/>
              <a:t>, практического содержания.</a:t>
            </a:r>
          </a:p>
        </p:txBody>
      </p:sp>
    </p:spTree>
    <p:extLst>
      <p:ext uri="{BB962C8B-B14F-4D97-AF65-F5344CB8AC3E}">
        <p14:creationId xmlns:p14="http://schemas.microsoft.com/office/powerpoint/2010/main" val="15438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 При </a:t>
            </a:r>
            <a:r>
              <a:rPr lang="ru-RU" sz="2800" dirty="0"/>
              <a:t>формировании функциональной (математической) </a:t>
            </a:r>
            <a:r>
              <a:rPr lang="ru-RU" sz="2800" dirty="0" smtClean="0"/>
              <a:t>грамотности важно: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помнить </a:t>
            </a:r>
            <a:r>
              <a:rPr lang="ru-RU" dirty="0"/>
              <a:t>о системности формируемых математических знаний, о необходимости теоретической </a:t>
            </a:r>
            <a:r>
              <a:rPr lang="ru-RU" dirty="0" smtClean="0"/>
              <a:t>базы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формировать </a:t>
            </a:r>
            <a:r>
              <a:rPr lang="ru-RU" dirty="0"/>
              <a:t>готовность к взаимодействию с математической стороной окружающего мира - погружать в реальные ситуации (отдельные задания; цепочки заданий, объединенных ситуацией, проектные работы</a:t>
            </a:r>
            <a:r>
              <a:rPr lang="ru-RU" dirty="0" smtClean="0"/>
              <a:t>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формировать опыт поиска путей решения жизненных задач, учить математическому моделированию реальных ситуаций и переносу способов решения учебных задач на реальные; решать задачи разными </a:t>
            </a:r>
            <a:r>
              <a:rPr lang="ru-RU" dirty="0" smtClean="0"/>
              <a:t>способами;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развивать когнитивную сферу: учить формулировать задачу, применять навыки и интерпретировать </a:t>
            </a:r>
            <a:r>
              <a:rPr lang="ru-RU" dirty="0" smtClean="0"/>
              <a:t>результаты;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формировать компетентность: коммуникативную, читательскую, информационную, </a:t>
            </a:r>
            <a:r>
              <a:rPr lang="ru-RU" dirty="0" smtClean="0"/>
              <a:t>социальную;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развивать </a:t>
            </a:r>
            <a:r>
              <a:rPr lang="ru-RU" dirty="0"/>
              <a:t>регулятивную сферу и рефлексию: учить планировать деятельность, конструировать алгоритмы (вычисления, построения и пр.), контролировать процесс и результат, выполнять проверку на соответствие исходным данным и правдоподобие, коррекцию и оценку результата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92925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241" y="365126"/>
            <a:ext cx="7626660" cy="6257616"/>
          </a:xfrm>
        </p:spPr>
        <p:txBody>
          <a:bodyPr>
            <a:normAutofit/>
          </a:bodyPr>
          <a:lstStyle/>
          <a:p>
            <a:r>
              <a:rPr lang="ru-RU" dirty="0"/>
              <a:t>Формирование математической грамотности – прочная ступенька лестницы успеха на ВПР, а затем на ОГЭ, ЕГЭ!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096" y="4474345"/>
            <a:ext cx="7688805" cy="170261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842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565" y="923278"/>
            <a:ext cx="7795336" cy="388841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«Образование </a:t>
            </a:r>
            <a:r>
              <a:rPr lang="ru-RU" sz="4000" dirty="0"/>
              <a:t>есть то, что остается после того, когда забывается все, чему нас учили в школе</a:t>
            </a:r>
            <a:r>
              <a:rPr lang="ru-RU" sz="4000" dirty="0" smtClean="0"/>
              <a:t>…»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565" y="4083727"/>
            <a:ext cx="7795337" cy="220864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800" b="1" dirty="0" smtClean="0"/>
          </a:p>
          <a:p>
            <a:pPr marL="0" indent="0" algn="r">
              <a:buNone/>
            </a:pPr>
            <a:endParaRPr lang="ru-RU" sz="2800" b="1" dirty="0"/>
          </a:p>
          <a:p>
            <a:pPr marL="0" indent="0" algn="r">
              <a:buNone/>
            </a:pPr>
            <a:r>
              <a:rPr lang="ru-RU" sz="2800" b="1" dirty="0" smtClean="0"/>
              <a:t>Альберт Эйнштейн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54338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342" y="365126"/>
            <a:ext cx="7706560" cy="543199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176" y="1825625"/>
            <a:ext cx="7839725" cy="271974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9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442" y="365127"/>
            <a:ext cx="7786459" cy="8156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Используемые ресурсы: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442" y="1180731"/>
            <a:ext cx="7786460" cy="4996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en-US" dirty="0" smtClean="0"/>
              <a:t>https</a:t>
            </a:r>
            <a:r>
              <a:rPr lang="en-US" dirty="0"/>
              <a:t>://infourok.ru/doklad-po-teme-razvitie-funkcionalnoj-gramotnosti-obuchayushihsya-na-urokah-matematiki-ot-vpr-k-oge-i-ege-6514058.html</a:t>
            </a:r>
            <a:r>
              <a:rPr lang="ru-RU" dirty="0" smtClean="0"/>
              <a:t>1.https</a:t>
            </a:r>
            <a:r>
              <a:rPr lang="ru-RU" dirty="0"/>
              <a:t>://fioco.ru/obraztsi_i_opisaniya_vpr_2022 </a:t>
            </a:r>
            <a:r>
              <a:rPr lang="ru-RU" dirty="0" smtClean="0"/>
              <a:t>2.https</a:t>
            </a:r>
            <a:r>
              <a:rPr lang="ru-RU" dirty="0"/>
              <a:t>://obrnadzor.gov.ru/wp-content/uploads/2020/12/esoco_rus_print.pdfБанк заданий по функциональной грамотности: </a:t>
            </a:r>
            <a:r>
              <a:rPr lang="ru-RU" dirty="0" smtClean="0"/>
              <a:t>3.http</a:t>
            </a:r>
            <a:r>
              <a:rPr lang="ru-RU" dirty="0"/>
              <a:t>://skiv.instrao.ru/bankzadaniy/matematicheskaya-gramotnost/ </a:t>
            </a:r>
            <a:r>
              <a:rPr lang="ru-RU" dirty="0" smtClean="0"/>
              <a:t>4. </a:t>
            </a:r>
            <a:r>
              <a:rPr lang="ru-RU" dirty="0"/>
              <a:t>https://fg.resh.edu.ru/?redirectAfterLogin=%2Ffun ctionalliteracy%2Fevents </a:t>
            </a:r>
          </a:p>
        </p:txBody>
      </p:sp>
    </p:spTree>
    <p:extLst>
      <p:ext uri="{BB962C8B-B14F-4D97-AF65-F5344CB8AC3E}">
        <p14:creationId xmlns:p14="http://schemas.microsoft.com/office/powerpoint/2010/main" val="217922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320" y="630315"/>
            <a:ext cx="7777582" cy="106037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Задачи мастер-класса: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 smtClean="0"/>
              <a:t>показать </a:t>
            </a:r>
            <a:r>
              <a:rPr lang="ru-RU" sz="2800" dirty="0"/>
              <a:t>необходимость использования в работе различных  форм и методов;</a:t>
            </a:r>
          </a:p>
          <a:p>
            <a:pPr lvl="0"/>
            <a:r>
              <a:rPr lang="ru-RU" sz="2800" dirty="0"/>
              <a:t>через практическую деятельность познакомить слушателей с различными приемами, направленными на развитие математической грамотности.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25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118" y="365126"/>
            <a:ext cx="7617784" cy="6071185"/>
          </a:xfrm>
        </p:spPr>
        <p:txBody>
          <a:bodyPr>
            <a:noAutofit/>
          </a:bodyPr>
          <a:lstStyle/>
          <a:p>
            <a:r>
              <a:rPr lang="ru-RU" sz="2800" dirty="0"/>
              <a:t>Функциональная </a:t>
            </a:r>
            <a:r>
              <a:rPr lang="ru-RU" sz="2800" dirty="0" smtClean="0"/>
              <a:t>грамотность-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способность </a:t>
            </a:r>
            <a:r>
              <a:rPr lang="ru-RU" sz="2800" dirty="0">
                <a:solidFill>
                  <a:schemeClr val="tx1"/>
                </a:solidFill>
                <a:latin typeface="Arial Narrow" panose="020B0606020202030204" pitchFamily="34" charset="0"/>
              </a:rPr>
              <a:t>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отношений.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0830" y="4678531"/>
            <a:ext cx="7742071" cy="149843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9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683" y="266330"/>
            <a:ext cx="5584055" cy="63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878" y="578441"/>
            <a:ext cx="7578220" cy="57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Ключевыми особенностями ВПР </a:t>
            </a:r>
            <a:r>
              <a:rPr lang="ru-RU" sz="3200" dirty="0" smtClean="0"/>
              <a:t>являются: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соответствие ФГОС;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соответствие отечественным традициям преподавания учебных предметов;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учет национально-культурной и языковой специфики многонационального российского общества;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отбор для контроля наиболее значимых аспектов подготовки как с точки зрения использования результатов обучения в повседневной жизни, так и с точки зрения продолжения образования;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использование ряда заданий из открытого банка Национальных исследований качества образования (НИКО);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/>
              <a:t>использование только заданий открытого типа. </a:t>
            </a:r>
          </a:p>
        </p:txBody>
      </p:sp>
    </p:spTree>
    <p:extLst>
      <p:ext uri="{BB962C8B-B14F-4D97-AF65-F5344CB8AC3E}">
        <p14:creationId xmlns:p14="http://schemas.microsoft.com/office/powerpoint/2010/main" val="765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852" y="1225118"/>
            <a:ext cx="7671050" cy="1207364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Все задачи по развитию функциональной грамотности можно разбить на разделы: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9708" y="2760955"/>
            <a:ext cx="7733193" cy="3416008"/>
          </a:xfrm>
        </p:spPr>
        <p:txBody>
          <a:bodyPr/>
          <a:lstStyle/>
          <a:p>
            <a:r>
              <a:rPr lang="ru-RU" sz="2400" dirty="0" smtClean="0"/>
              <a:t>читательская грамотность</a:t>
            </a:r>
            <a:endParaRPr lang="ru-RU" sz="2400" dirty="0"/>
          </a:p>
          <a:p>
            <a:r>
              <a:rPr lang="ru-RU" sz="2400" dirty="0" smtClean="0"/>
              <a:t> </a:t>
            </a:r>
            <a:r>
              <a:rPr lang="ru-RU" sz="2400" dirty="0"/>
              <a:t>логическая </a:t>
            </a:r>
            <a:r>
              <a:rPr lang="ru-RU" sz="2400" dirty="0" smtClean="0"/>
              <a:t>грамотность</a:t>
            </a:r>
            <a:endParaRPr lang="ru-RU" sz="2400" dirty="0"/>
          </a:p>
          <a:p>
            <a:r>
              <a:rPr lang="ru-RU" sz="2400" dirty="0" smtClean="0"/>
              <a:t>прикидки </a:t>
            </a:r>
            <a:r>
              <a:rPr lang="ru-RU" sz="2400" dirty="0"/>
              <a:t>и </a:t>
            </a:r>
            <a:r>
              <a:rPr lang="ru-RU" sz="2400" dirty="0" smtClean="0"/>
              <a:t>оценки</a:t>
            </a:r>
            <a:endParaRPr lang="ru-RU" sz="2400" dirty="0"/>
          </a:p>
          <a:p>
            <a:r>
              <a:rPr lang="ru-RU" sz="2400" dirty="0" smtClean="0"/>
              <a:t>работа </a:t>
            </a:r>
            <a:r>
              <a:rPr lang="ru-RU" sz="2400" dirty="0"/>
              <a:t>с графическими представлениями </a:t>
            </a:r>
            <a:r>
              <a:rPr lang="ru-RU" sz="2400" dirty="0" smtClean="0"/>
              <a:t>информации</a:t>
            </a:r>
            <a:endParaRPr lang="ru-RU" sz="2400" dirty="0"/>
          </a:p>
          <a:p>
            <a:r>
              <a:rPr lang="ru-RU" sz="2400" dirty="0"/>
              <a:t> </a:t>
            </a:r>
            <a:r>
              <a:rPr lang="ru-RU" sz="2400" dirty="0" smtClean="0"/>
              <a:t>экономика </a:t>
            </a:r>
            <a:r>
              <a:rPr lang="ru-RU" sz="2400" dirty="0"/>
              <a:t>и </a:t>
            </a:r>
            <a:r>
              <a:rPr lang="ru-RU" sz="2400" dirty="0" smtClean="0"/>
              <a:t>финансы</a:t>
            </a:r>
            <a:endParaRPr lang="ru-RU" sz="2400" dirty="0"/>
          </a:p>
          <a:p>
            <a:r>
              <a:rPr lang="ru-RU" sz="2400" dirty="0" smtClean="0"/>
              <a:t>геометрия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44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202" y="365127"/>
            <a:ext cx="7886700" cy="6646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Читательская грамотность 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623" y="941033"/>
            <a:ext cx="8017279" cy="523593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В 5-м и 6-м классах важно научить детей гибкому чтению на уроках математики. Задания к упражнениям по степени сложности могут быть разными: </a:t>
            </a:r>
          </a:p>
          <a:p>
            <a:pPr lvl="0"/>
            <a:r>
              <a:rPr lang="ru-RU" dirty="0"/>
              <a:t>определять главное и второстепенное в тексте задачи; </a:t>
            </a:r>
          </a:p>
          <a:p>
            <a:pPr lvl="0"/>
            <a:r>
              <a:rPr lang="ru-RU" dirty="0"/>
              <a:t>сопоставлять данные по тексту, соотнести их характеристики; </a:t>
            </a:r>
          </a:p>
          <a:p>
            <a:pPr lvl="0"/>
            <a:r>
              <a:rPr lang="ru-RU" dirty="0"/>
              <a:t>уметь формулировать вопросы по данным задачи (текста); </a:t>
            </a:r>
          </a:p>
          <a:p>
            <a:pPr lvl="0"/>
            <a:r>
              <a:rPr lang="ru-RU" dirty="0"/>
              <a:t>составлять задачи по схеме (рисунку), используя частичные данные; </a:t>
            </a:r>
          </a:p>
          <a:p>
            <a:pPr lvl="0"/>
            <a:r>
              <a:rPr lang="ru-RU" dirty="0"/>
              <a:t>вычленять новую информацию из текста и сформировать ее главную мысль по отношению к тексту; </a:t>
            </a:r>
          </a:p>
          <a:p>
            <a:pPr lvl="0"/>
            <a:r>
              <a:rPr lang="ru-RU" dirty="0"/>
              <a:t>развивать механизм формирования научной речи, умение грамотно выражать свои мысли; </a:t>
            </a:r>
          </a:p>
          <a:p>
            <a:pPr lvl="0"/>
            <a:r>
              <a:rPr lang="ru-RU" dirty="0"/>
              <a:t>формировать навыки работы с готовой информацией, работать по алгоритму (схеме) из одного источника информации.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745375"/>
      </p:ext>
    </p:extLst>
  </p:cSld>
  <p:clrMapOvr>
    <a:masterClrMapping/>
  </p:clrMapOvr>
</p:sld>
</file>

<file path=ppt/theme/theme1.xml><?xml version="1.0" encoding="utf-8"?>
<a:theme xmlns:a="http://schemas.openxmlformats.org/drawingml/2006/main" name="деловой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еловой1.potx" id="{B18E8CC0-1E6B-4731-B48D-8105D575F4CD}" vid="{24762A14-E817-4C48-8AAE-42771B0CD7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деловой2</Template>
  <TotalTime>617</TotalTime>
  <Words>1039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Times New Roman</vt:lpstr>
      <vt:lpstr>Wingdings</vt:lpstr>
      <vt:lpstr>деловой2</vt:lpstr>
      <vt:lpstr>Мастер – класс «Развитие математической грамотности при подготовке к ВПР» </vt:lpstr>
      <vt:lpstr>Цель мастер-класса:</vt:lpstr>
      <vt:lpstr>Задачи мастер-класса: </vt:lpstr>
      <vt:lpstr>Функциональная грамотность- 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 </vt:lpstr>
      <vt:lpstr>Презентация PowerPoint</vt:lpstr>
      <vt:lpstr>Презентация PowerPoint</vt:lpstr>
      <vt:lpstr>Ключевыми особенностями ВПР являются:</vt:lpstr>
      <vt:lpstr>Все задачи по развитию функциональной грамотности можно разбить на разделы:  </vt:lpstr>
      <vt:lpstr>Читательская грамотность :</vt:lpstr>
      <vt:lpstr>Читательская грамотность :</vt:lpstr>
      <vt:lpstr>Читательская грамотность :</vt:lpstr>
      <vt:lpstr>Финансовая грамотность</vt:lpstr>
      <vt:lpstr>Логическая грамотность:</vt:lpstr>
      <vt:lpstr>Геометрия</vt:lpstr>
      <vt:lpstr>Прикидки и оценки:</vt:lpstr>
      <vt:lpstr>Работа с графическими представлениями информации: </vt:lpstr>
      <vt:lpstr>Работа с графическими представлениями информации: </vt:lpstr>
      <vt:lpstr>Используемые ресурсы:</vt:lpstr>
      <vt:lpstr>Используемые ресурсы:</vt:lpstr>
      <vt:lpstr>Направления работы учителя на уроках математики, способствующих формированию функциональной грамотности обучающихся:</vt:lpstr>
      <vt:lpstr> При формировании функциональной (математической) грамотности важно:</vt:lpstr>
      <vt:lpstr>Формирование математической грамотности – прочная ступенька лестницы успеха на ВПР, а затем на ОГЭ, ЕГЭ! </vt:lpstr>
      <vt:lpstr>«Образование есть то, что остается после того, когда забывается все, чему нас учили в школе…» </vt:lpstr>
      <vt:lpstr>Спасибо за внимание!</vt:lpstr>
      <vt:lpstr>Используемые ресурсы: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 блокнот</dc:title>
  <dc:creator>Марина</dc:creator>
  <cp:lastModifiedBy>RePack by Diakov</cp:lastModifiedBy>
  <cp:revision>42</cp:revision>
  <dcterms:created xsi:type="dcterms:W3CDTF">2019-07-28T09:59:28Z</dcterms:created>
  <dcterms:modified xsi:type="dcterms:W3CDTF">2023-05-12T14:45:28Z</dcterms:modified>
</cp:coreProperties>
</file>